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4" r:id="rId3"/>
    <p:sldId id="257" r:id="rId4"/>
    <p:sldId id="258" r:id="rId5"/>
    <p:sldId id="256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A3128-9145-47E8-AAF2-7198F20D7006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F56D-E773-49AC-926B-B5043804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9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A2A79-9767-4A7B-A12A-C6436D3A5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07E15-B2A6-48B5-8B33-FA1236100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7B05F-D530-47C6-AA98-FB17691F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99A2-4FFE-450D-BBF6-5481BD0A1A01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375CD-F279-4296-BB3C-591709CB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5C8ED-22AF-4518-815D-CE758F1C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5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DDB02-BCD7-4BE6-B6D3-C3E9DCE0E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31EA9-ED92-44B3-A56D-7D99C5023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CFE2E-F929-45BF-99DC-7AD8D2B99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CD21-75B4-4A9A-9BC9-A1397256B733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6FB67-8CB4-450A-8A17-07C153E8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AE78D-9E38-473B-AB49-0CB4EC29C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2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59AB71-4A90-49EE-A405-9BF032997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16F83-5D25-4308-A86B-18023F087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B4DF-9D7A-43CB-A2A2-70EFBCD87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FCAB-E5B1-40BD-AE35-C6829BC314AA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BECEA-DD30-4438-9608-3D404E573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8BF77-D245-482F-8740-579D7E67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FBF4-0B46-4988-B8B1-B25DEC57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611EC-73E7-4273-8D49-D4964792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A2CB5-FCCE-4485-AF1A-6F74DFF6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EA6-F0C5-4037-B8F7-DDCC5ECE235C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F7D69-8968-4731-94FF-FD9DCB77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ED8BE-6AD2-43AF-B931-2598A76D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4601-C030-4780-958D-C8EFF774F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4A9EB-1D13-4A4F-8540-115620737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05329-4611-4207-B4CE-62515DEA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3FE0-E4EA-467B-98C4-E05A4F5C8AC6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6FBA9-B450-4EBB-9B01-DD0D18990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AF0C2-538F-4BE5-8203-8F461E8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1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BDBFD-8A83-4F5B-99BB-CAE04F0F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F6835-6A39-4775-A295-F45919266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B3C13-2EC1-4041-8F74-6F4A3DA9C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F41A0-A947-46E6-8AAC-9BB9CF22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ECF1-7CCC-4088-B6EB-507AC1361423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9086E-2DA8-4862-995A-7154D213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EB66F-6021-4E5B-B6BA-7299F171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4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1F52E-851D-4FDA-AD71-D7E85FE51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ACFE6-BB41-4C69-A7C5-553BEDC82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EDD1E-6749-4422-AD4E-607661009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3E249-8AD7-4797-A122-95BB4F43B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80B04D-AAB8-4C2D-A15B-DA28DA79D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E82AB-B9C7-448C-9766-184AF9CE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DEF0-A7CD-42A6-8E8D-7C600ABD9316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5E1062-392F-4312-88BB-391CFAC1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BABF4-8423-4C85-9299-F3D3141C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3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5DF-685A-406F-927B-D913B4F11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52E78-CCD0-4BB7-A8AF-229C090F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B7CB-8FBC-4CCD-A877-6882B8A6D513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FB3C3-3A47-4775-9E15-34FD535E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009B5-2D65-4B38-8A3D-8A575278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4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1DB0F-3BC2-4A46-89B4-B353BE1F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B2CE-E379-4963-B574-04656579480D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F8CD5-A413-42E8-8B25-CF06165A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B0EA9-A7C1-422D-91F1-68BD1B85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8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E980E-5ECB-4B26-A8BF-956FDCCF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F1A6E-7B6C-4079-9C15-44F4A4CE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20BD2-AB6D-413B-A155-1465DA6B1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048A3-2F5E-4AC3-BDAD-B3680063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FA5D-6F58-469F-897C-7BB5E602C5E7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A3546-8BD4-4CD8-836D-A17B6C3B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982C0-8638-4972-BE51-7ED68DC1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1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D89A-24F6-4F8F-B03B-EED217B9E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3E9EC-E2EF-4A73-BF57-012701FE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686EA-F0AA-496A-BE7C-FF84AA159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F6FB1-973C-4D1F-932D-821C036D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29B2-A3EB-4872-9F81-AAD0D053B6E8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7EC54-D1BA-4712-B484-2C8BA647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2D2EB-74B8-4355-9679-E1F740B0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1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88E19-78AD-4E53-A4B0-983719E36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300EC-B9F9-4B80-B31A-A03619B69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5AA3B-0724-4DD6-B6D5-331D77817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9428E-C8A6-46CF-A796-944024CF77D9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CF0A1-851F-4F90-8D3A-A12E8686C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Slides available on www.refigureblog.org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70B46-D750-4A57-BE1E-CF6F9B1F8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AD42-88C2-4367-9B3B-747B67876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9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dimensions.ai/discover/publication" TargetMode="External"/><Relationship Id="rId2" Type="http://schemas.openxmlformats.org/officeDocument/2006/relationships/hyperlink" Target="https://www.base-search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List_of_academic_databases_and_search_engin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0714AC-24CC-47BF-803E-7E09A45C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163" y="1589849"/>
            <a:ext cx="9122584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Why, When &amp; How to read scientific literature?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437D2-444B-4E7F-B99C-DABCC87B0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8636" y="3933740"/>
            <a:ext cx="6066118" cy="2438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Girija Goyal Ph.D.</a:t>
            </a:r>
          </a:p>
          <a:p>
            <a:pPr marL="0" indent="0" algn="ctr">
              <a:buNone/>
            </a:pPr>
            <a:r>
              <a:rPr lang="en-US" sz="2400" b="1" dirty="0"/>
              <a:t>Co-founder ReFigure.org</a:t>
            </a:r>
          </a:p>
          <a:p>
            <a:pPr marL="0" indent="0" algn="ctr">
              <a:buNone/>
            </a:pPr>
            <a:r>
              <a:rPr lang="en-US" sz="2400" b="1" dirty="0"/>
              <a:t>contactrefigure@gmail.com</a:t>
            </a:r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5B93B6-7FE9-46A6-9CF2-30D5E68A0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09" y="3191551"/>
            <a:ext cx="2441138" cy="219455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</p:spTree>
    <p:extLst>
      <p:ext uri="{BB962C8B-B14F-4D97-AF65-F5344CB8AC3E}">
        <p14:creationId xmlns:p14="http://schemas.microsoft.com/office/powerpoint/2010/main" val="244663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D0719-7C44-4195-992E-CFADA7A8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734405-8FE8-40AD-9152-2BF6A6D28229}"/>
              </a:ext>
            </a:extLst>
          </p:cNvPr>
          <p:cNvSpPr/>
          <p:nvPr/>
        </p:nvSpPr>
        <p:spPr>
          <a:xfrm>
            <a:off x="3840523" y="2400300"/>
            <a:ext cx="412237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Where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44ED64-590E-4C5B-BDC9-C31192095789}"/>
              </a:ext>
            </a:extLst>
          </p:cNvPr>
          <p:cNvSpPr txBox="1"/>
          <p:nvPr/>
        </p:nvSpPr>
        <p:spPr>
          <a:xfrm>
            <a:off x="3660269" y="4038600"/>
            <a:ext cx="4871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Or better sources than google search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381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for scientific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https://www.base-search.net/</a:t>
            </a:r>
            <a:endParaRPr lang="en-US" dirty="0"/>
          </a:p>
          <a:p>
            <a:r>
              <a:rPr lang="en-US" dirty="0">
                <a:hlinkClick r:id="rId3"/>
              </a:rPr>
              <a:t>https://app.dimensions.ai/discover/publication</a:t>
            </a:r>
            <a:endParaRPr lang="en-US" dirty="0"/>
          </a:p>
          <a:p>
            <a:r>
              <a:rPr lang="en-US" dirty="0" err="1"/>
              <a:t>Pubmed</a:t>
            </a:r>
            <a:r>
              <a:rPr lang="en-US" dirty="0"/>
              <a:t> or PubMed Central</a:t>
            </a:r>
          </a:p>
          <a:p>
            <a:r>
              <a:rPr lang="en-US" dirty="0" err="1"/>
              <a:t>EuropePMC</a:t>
            </a:r>
            <a:endParaRPr lang="en-US" dirty="0"/>
          </a:p>
          <a:p>
            <a:r>
              <a:rPr lang="en-US" dirty="0">
                <a:hlinkClick r:id="rId4"/>
              </a:rPr>
              <a:t>https://en.wikipedia.org/wiki/List_of_academic_databases_and_search_engines</a:t>
            </a:r>
            <a:r>
              <a:rPr lang="en-US" dirty="0"/>
              <a:t> is a list of sources based on discipline</a:t>
            </a:r>
          </a:p>
          <a:p>
            <a:r>
              <a:rPr lang="en-US" dirty="0" err="1"/>
              <a:t>OpenKnowledgeMaps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</p:spTree>
    <p:extLst>
      <p:ext uri="{BB962C8B-B14F-4D97-AF65-F5344CB8AC3E}">
        <p14:creationId xmlns:p14="http://schemas.microsoft.com/office/powerpoint/2010/main" val="326309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Open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b="1" dirty="0"/>
              <a:t>Open access</a:t>
            </a:r>
            <a:r>
              <a:rPr lang="en-US" dirty="0"/>
              <a:t> (</a:t>
            </a:r>
            <a:r>
              <a:rPr lang="en-US" b="1" dirty="0"/>
              <a:t>OA</a:t>
            </a:r>
            <a:r>
              <a:rPr lang="en-US" dirty="0"/>
              <a:t>) refers to research outputs which are distributed online and free of cost or other barriers, and possibly with the addition of a Creative Commons license to promote reuse.</a:t>
            </a:r>
            <a:r>
              <a:rPr lang="en-US" baseline="30000" dirty="0"/>
              <a:t>”</a:t>
            </a:r>
          </a:p>
          <a:p>
            <a:pPr marL="0" indent="0" algn="ctr">
              <a:buNone/>
            </a:pPr>
            <a:r>
              <a:rPr lang="en-US" baseline="30000" dirty="0"/>
              <a:t>Wikipedia</a:t>
            </a:r>
          </a:p>
          <a:p>
            <a:pPr marL="0" indent="0" algn="ctr">
              <a:buNone/>
            </a:pPr>
            <a:endParaRPr lang="en-US" baseline="30000" dirty="0"/>
          </a:p>
          <a:p>
            <a:pPr algn="ctr"/>
            <a:r>
              <a:rPr lang="en-US" dirty="0"/>
              <a:t>No payment required to read the article</a:t>
            </a:r>
          </a:p>
          <a:p>
            <a:pPr algn="ctr"/>
            <a:r>
              <a:rPr lang="en-US" dirty="0"/>
              <a:t>Often but NOT always article images, charts can be reused in your presentation, thesis or research paper without permission</a:t>
            </a:r>
          </a:p>
          <a:p>
            <a:pPr algn="ctr"/>
            <a:r>
              <a:rPr lang="en-US" dirty="0"/>
              <a:t>Data can be reused and reanalyzed</a:t>
            </a:r>
          </a:p>
          <a:p>
            <a:pPr algn="ctr"/>
            <a:r>
              <a:rPr lang="en-US" dirty="0"/>
              <a:t>Reuse usually requires attribution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</p:spTree>
    <p:extLst>
      <p:ext uri="{BB962C8B-B14F-4D97-AF65-F5344CB8AC3E}">
        <p14:creationId xmlns:p14="http://schemas.microsoft.com/office/powerpoint/2010/main" val="34710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676FE38-DA25-DB42-933D-F7CE42D3C195}"/>
              </a:ext>
            </a:extLst>
          </p:cNvPr>
          <p:cNvSpPr txBox="1">
            <a:spLocks/>
          </p:cNvSpPr>
          <p:nvPr/>
        </p:nvSpPr>
        <p:spPr>
          <a:xfrm>
            <a:off x="2108827" y="27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to save insights from papers you read?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D6013E-0150-EA43-A509-05018496BC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206"/>
          <a:stretch/>
        </p:blipFill>
        <p:spPr>
          <a:xfrm>
            <a:off x="2108828" y="4792795"/>
            <a:ext cx="7930523" cy="13353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7194B2-8A26-194D-9779-2D1D37F6E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25" y="1600690"/>
            <a:ext cx="1987941" cy="27621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47D810C-0414-1740-8441-DBFF7DD6B960}"/>
              </a:ext>
            </a:extLst>
          </p:cNvPr>
          <p:cNvSpPr txBox="1"/>
          <p:nvPr/>
        </p:nvSpPr>
        <p:spPr>
          <a:xfrm>
            <a:off x="4166675" y="2203060"/>
            <a:ext cx="31236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Piles of papers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Folders of PDFs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Ton’s of tabs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F409B2-BF6A-42BB-A043-45370CFB53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8681"/>
          <a:stretch/>
        </p:blipFill>
        <p:spPr>
          <a:xfrm>
            <a:off x="8051409" y="1574878"/>
            <a:ext cx="1987942" cy="308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9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saving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Mendelay</a:t>
            </a:r>
            <a:endParaRPr lang="en-US" dirty="0"/>
          </a:p>
          <a:p>
            <a:r>
              <a:rPr lang="en-US" dirty="0"/>
              <a:t>Endnote</a:t>
            </a:r>
          </a:p>
          <a:p>
            <a:r>
              <a:rPr lang="en-US" dirty="0" err="1"/>
              <a:t>ReadCube</a:t>
            </a:r>
            <a:endParaRPr lang="en-US" dirty="0"/>
          </a:p>
          <a:p>
            <a:r>
              <a:rPr lang="en-US" dirty="0" err="1"/>
              <a:t>Paperpile</a:t>
            </a:r>
            <a:endParaRPr lang="en-US" dirty="0"/>
          </a:p>
          <a:p>
            <a:r>
              <a:rPr lang="en-US" dirty="0"/>
              <a:t>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</p:spTree>
    <p:extLst>
      <p:ext uri="{BB962C8B-B14F-4D97-AF65-F5344CB8AC3E}">
        <p14:creationId xmlns:p14="http://schemas.microsoft.com/office/powerpoint/2010/main" val="134948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437D2-444B-4E7F-B99C-DABCC87B0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430762"/>
            <a:ext cx="6066118" cy="2438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A Pinterest for Science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Save the exact image you want </a:t>
            </a:r>
          </a:p>
          <a:p>
            <a:pPr marL="0" indent="0" algn="ctr">
              <a:buNone/>
            </a:pPr>
            <a:r>
              <a:rPr lang="en-US" sz="2400" b="1" dirty="0"/>
              <a:t>with the image and article info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5B93B6-7FE9-46A6-9CF2-30D5E68A0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13" y="1173564"/>
            <a:ext cx="4882770" cy="438956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</p:spTree>
    <p:extLst>
      <p:ext uri="{BB962C8B-B14F-4D97-AF65-F5344CB8AC3E}">
        <p14:creationId xmlns:p14="http://schemas.microsoft.com/office/powerpoint/2010/main" val="244715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BC684F-D92D-4C1E-ACCB-05A6A400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opportunities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E85F3-3AEA-4853-AE55-680E0E1A16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MLSC internship</a:t>
            </a:r>
          </a:p>
          <a:p>
            <a:pPr lvl="1"/>
            <a:r>
              <a:rPr lang="en-US" dirty="0"/>
              <a:t>Paid internship if your CV is in the MLSC internship database</a:t>
            </a:r>
          </a:p>
          <a:p>
            <a:pPr lvl="1"/>
            <a:r>
              <a:rPr lang="en-US" dirty="0"/>
              <a:t>480 hours</a:t>
            </a:r>
          </a:p>
          <a:p>
            <a:pPr lvl="2"/>
            <a:r>
              <a:rPr lang="en-US" dirty="0"/>
              <a:t>~20 weeks, 25 hours/week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E47010-D091-41AD-9EFB-CF65EB37BA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ReFigure undergraduate course for life sciences</a:t>
            </a:r>
          </a:p>
          <a:p>
            <a:pPr lvl="1"/>
            <a:r>
              <a:rPr lang="en-US" dirty="0"/>
              <a:t>Free</a:t>
            </a:r>
          </a:p>
          <a:p>
            <a:pPr lvl="1"/>
            <a:r>
              <a:rPr lang="en-US" dirty="0"/>
              <a:t>Self paced</a:t>
            </a:r>
          </a:p>
          <a:p>
            <a:pPr lvl="1"/>
            <a:r>
              <a:rPr lang="en-US" dirty="0"/>
              <a:t>~5 hours a week</a:t>
            </a:r>
          </a:p>
          <a:p>
            <a:pPr fontAlgn="base"/>
            <a:r>
              <a:rPr lang="en-US" dirty="0"/>
              <a:t>Learn about a life sciences topic of your choice </a:t>
            </a:r>
            <a:r>
              <a:rPr lang="en-US" dirty="0" err="1"/>
              <a:t>e.g</a:t>
            </a:r>
            <a:r>
              <a:rPr lang="en-US" dirty="0"/>
              <a:t>: cancer immunotherapy</a:t>
            </a:r>
          </a:p>
          <a:p>
            <a:pPr fontAlgn="base"/>
            <a:r>
              <a:rPr lang="en-US" dirty="0"/>
              <a:t>An introduction to principles of open science</a:t>
            </a:r>
          </a:p>
          <a:p>
            <a:pPr fontAlgn="base"/>
            <a:r>
              <a:rPr lang="en-US" dirty="0"/>
              <a:t>Strategies and novel tools to find and read papers and save insights</a:t>
            </a:r>
          </a:p>
          <a:p>
            <a:pPr fontAlgn="base"/>
            <a:r>
              <a:rPr lang="en-US" dirty="0"/>
              <a:t>Creating citable outputs to put on your CV or get recognition for work done during the course and throughout your undergraduate coursework and labs.</a:t>
            </a:r>
          </a:p>
          <a:p>
            <a:pPr fontAlgn="base"/>
            <a:r>
              <a:rPr lang="en-US" dirty="0" err="1"/>
              <a:t>SciComm</a:t>
            </a:r>
            <a:r>
              <a:rPr lang="en-US" dirty="0"/>
              <a:t>: science outreach and networking on social media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C21BC-600B-425A-A46D-CEF5887F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Slides available on www.refigureblog.org</a:t>
            </a:r>
          </a:p>
        </p:txBody>
      </p:sp>
    </p:spTree>
    <p:extLst>
      <p:ext uri="{BB962C8B-B14F-4D97-AF65-F5344CB8AC3E}">
        <p14:creationId xmlns:p14="http://schemas.microsoft.com/office/powerpoint/2010/main" val="159666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303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Why, When &amp; How to read scientific literature?</vt:lpstr>
      <vt:lpstr>PowerPoint Presentation</vt:lpstr>
      <vt:lpstr>Sources for scientific literature</vt:lpstr>
      <vt:lpstr>Open Access</vt:lpstr>
      <vt:lpstr>PowerPoint Presentation</vt:lpstr>
      <vt:lpstr>Literature saving tools</vt:lpstr>
      <vt:lpstr>PowerPoint Presentation</vt:lpstr>
      <vt:lpstr>Two 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Why, When, How to deal with scientific literature?</dc:title>
  <dc:creator>girija goyal</dc:creator>
  <cp:lastModifiedBy>girija goyal</cp:lastModifiedBy>
  <cp:revision>16</cp:revision>
  <dcterms:created xsi:type="dcterms:W3CDTF">2018-10-13T00:41:55Z</dcterms:created>
  <dcterms:modified xsi:type="dcterms:W3CDTF">2018-10-23T19:39:30Z</dcterms:modified>
</cp:coreProperties>
</file>